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251520" y="188640"/>
            <a:ext cx="8276456" cy="6264696"/>
          </a:xfrm>
        </p:spPr>
        <p:txBody>
          <a:bodyPr>
            <a:noAutofit/>
          </a:bodyPr>
          <a:lstStyle/>
          <a:p>
            <a:r>
              <a:rPr lang="ar-IQ" sz="2400" dirty="0"/>
              <a:t>وزارة التعليم العالي والبحث العلمي </a:t>
            </a:r>
            <a:r>
              <a:rPr lang="en-US" sz="2400" dirty="0"/>
              <a:t/>
            </a:r>
            <a:br>
              <a:rPr lang="en-US" sz="2400" dirty="0"/>
            </a:br>
            <a:r>
              <a:rPr lang="ar-IQ" sz="2400" dirty="0"/>
              <a:t>جامعة البصرة </a:t>
            </a:r>
            <a:r>
              <a:rPr lang="en-US" sz="2400" dirty="0"/>
              <a:t/>
            </a:r>
            <a:br>
              <a:rPr lang="en-US" sz="2400" dirty="0"/>
            </a:br>
            <a:r>
              <a:rPr lang="ar-IQ" sz="2400" dirty="0"/>
              <a:t>كلية التربية البدنية وعلوم الرياضة </a:t>
            </a:r>
            <a:r>
              <a:rPr lang="en-US" sz="2400" dirty="0"/>
              <a:t/>
            </a:r>
            <a:br>
              <a:rPr lang="en-US" sz="2400" dirty="0"/>
            </a:br>
            <a:r>
              <a:rPr lang="ar-IQ" sz="2400" dirty="0"/>
              <a:t>الدراسات العليا / الدكتوراه</a:t>
            </a:r>
            <a:r>
              <a:rPr lang="en-US" sz="2400" dirty="0"/>
              <a:t/>
            </a:r>
            <a:br>
              <a:rPr lang="en-US" sz="2400" dirty="0"/>
            </a:br>
            <a:r>
              <a:rPr lang="ar-IQ" sz="2400" dirty="0"/>
              <a:t> </a:t>
            </a:r>
            <a:r>
              <a:rPr lang="en-US" sz="2400" dirty="0"/>
              <a:t/>
            </a:r>
            <a:br>
              <a:rPr lang="en-US" sz="2400" dirty="0"/>
            </a:br>
            <a:r>
              <a:rPr lang="ar-IQ" sz="2400" dirty="0"/>
              <a:t>البرامج الحركية وأثرها في عملية التعلم الحركي</a:t>
            </a:r>
            <a:r>
              <a:rPr lang="en-US" sz="2400" dirty="0"/>
              <a:t/>
            </a:r>
            <a:br>
              <a:rPr lang="en-US" sz="2400" dirty="0"/>
            </a:br>
            <a:r>
              <a:rPr lang="ar-IQ" sz="2400" dirty="0"/>
              <a:t> </a:t>
            </a:r>
            <a:r>
              <a:rPr lang="en-US" sz="2400" dirty="0"/>
              <a:t/>
            </a:r>
            <a:br>
              <a:rPr lang="en-US" sz="2400" dirty="0"/>
            </a:br>
            <a:r>
              <a:rPr lang="ar-IQ" sz="2400" b="1" dirty="0"/>
              <a:t> </a:t>
            </a:r>
            <a:r>
              <a:rPr lang="ar-IQ" sz="2400" b="1" dirty="0" smtClean="0"/>
              <a:t> </a:t>
            </a:r>
            <a:r>
              <a:rPr lang="ar-IQ" sz="2400" b="1" dirty="0"/>
              <a:t>الأستاذ الدكتور</a:t>
            </a:r>
            <a:r>
              <a:rPr lang="en-US" sz="2400" dirty="0"/>
              <a:t/>
            </a:r>
            <a:br>
              <a:rPr lang="en-US" sz="2400" dirty="0"/>
            </a:br>
            <a:r>
              <a:rPr lang="ar-IQ" sz="2400" b="1" dirty="0"/>
              <a:t> محمد عنيسي الكعبي</a:t>
            </a:r>
            <a:r>
              <a:rPr lang="en-US" sz="2400" dirty="0"/>
              <a:t/>
            </a:r>
            <a:br>
              <a:rPr lang="en-US" sz="2400" dirty="0"/>
            </a:br>
            <a:r>
              <a:rPr lang="ar-IQ" sz="2400" b="1" dirty="0"/>
              <a:t> </a:t>
            </a:r>
            <a:r>
              <a:rPr lang="en-US" sz="2400" dirty="0"/>
              <a:t/>
            </a:r>
            <a:br>
              <a:rPr lang="en-US" sz="2400" dirty="0"/>
            </a:br>
            <a:r>
              <a:rPr lang="ar-IQ" sz="2400" b="1" dirty="0"/>
              <a:t> </a:t>
            </a:r>
            <a:r>
              <a:rPr lang="en-US" sz="2400" dirty="0"/>
              <a:t/>
            </a:r>
            <a:br>
              <a:rPr lang="en-US" sz="2400" dirty="0"/>
            </a:br>
            <a:r>
              <a:rPr lang="ar-IQ" sz="2400" b="1" dirty="0"/>
              <a:t>                  2018</a:t>
            </a:r>
            <a:endParaRPr lang="ar-IQ" sz="2400" dirty="0"/>
          </a:p>
        </p:txBody>
      </p:sp>
    </p:spTree>
    <p:extLst>
      <p:ext uri="{BB962C8B-B14F-4D97-AF65-F5344CB8AC3E}">
        <p14:creationId xmlns:p14="http://schemas.microsoft.com/office/powerpoint/2010/main" val="30557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ar-IQ" sz="1600" b="1" dirty="0"/>
              <a:t> البرامج الحركية	</a:t>
            </a:r>
            <a:r>
              <a:rPr lang="en-US" sz="1600" dirty="0"/>
              <a:t/>
            </a:r>
            <a:br>
              <a:rPr lang="en-US" sz="1600" dirty="0"/>
            </a:br>
            <a:r>
              <a:rPr lang="ar-IQ" sz="1600" b="1" dirty="0"/>
              <a:t>ما هي البرامج الحركية ؟</a:t>
            </a:r>
            <a:r>
              <a:rPr lang="en-US" sz="1600" dirty="0"/>
              <a:t/>
            </a:r>
            <a:br>
              <a:rPr lang="en-US" sz="1600" dirty="0"/>
            </a:br>
            <a:r>
              <a:rPr lang="ar-IQ" sz="1600" b="1" dirty="0"/>
              <a:t>وهي انظمة تشابه تقريبا نظام الكومبيوتر والذي يجب ان يكون فيه الخزين من المعلومات التي تستخرج بالكيفية المطلوبة ، فالجهاز العصبي يرسل استثارة او حافز  الى انجاز المهارة المطلوبة وبالتالي تحقيق هدف الحركة .</a:t>
            </a:r>
            <a:r>
              <a:rPr lang="en-US" sz="1600" dirty="0"/>
              <a:t/>
            </a:r>
            <a:br>
              <a:rPr lang="en-US" sz="1600" dirty="0"/>
            </a:br>
            <a:r>
              <a:rPr lang="en-US" sz="1600" b="1" dirty="0"/>
              <a:t> </a:t>
            </a:r>
            <a:r>
              <a:rPr lang="en-US" sz="1600" dirty="0"/>
              <a:t/>
            </a:r>
            <a:br>
              <a:rPr lang="en-US" sz="1600" dirty="0"/>
            </a:br>
            <a:r>
              <a:rPr lang="ar-IQ" sz="1600" dirty="0"/>
              <a:t>      وقد ذكر محمد عثمان نقلا عن ( ستيفان كيل ) بان البرنامج الحركي عبارة عن تجميع الاوامر في العضلات قبل بداية اداء سلسلة من الحركات ،  بحيث يتمكن الفرد من اداء هذه الحركات متتابعة وبدون الحاجة الى عائد المعلومات او التغذية الراجعة الطرفية ،   وقد ذكر   ( ستيفا كيل ) ايضا : </a:t>
            </a:r>
            <a:r>
              <a:rPr lang="ar-IQ" sz="1600" b="1" dirty="0"/>
              <a:t>بان البرنامج الحركي هو نظام متكامل يعمل للتحكم في سير الحركات</a:t>
            </a:r>
            <a:r>
              <a:rPr lang="ar-IQ" sz="1600" dirty="0"/>
              <a:t> .</a:t>
            </a:r>
            <a:r>
              <a:rPr lang="en-US" sz="1600" dirty="0"/>
              <a:t/>
            </a:r>
            <a:br>
              <a:rPr lang="en-US" sz="1600" dirty="0"/>
            </a:br>
            <a:r>
              <a:rPr lang="ar-IQ" sz="1600" dirty="0"/>
              <a:t> </a:t>
            </a:r>
            <a:r>
              <a:rPr lang="en-US" sz="1600" dirty="0"/>
              <a:t/>
            </a:r>
            <a:br>
              <a:rPr lang="en-US" sz="1600" dirty="0"/>
            </a:br>
            <a:r>
              <a:rPr lang="ar-IQ" sz="1600" b="1" dirty="0"/>
              <a:t>فالبرنامج هو الرسم التفصيلي </a:t>
            </a:r>
            <a:r>
              <a:rPr lang="ar-IQ" sz="1600" b="1" dirty="0" err="1"/>
              <a:t>للاداء</a:t>
            </a:r>
            <a:r>
              <a:rPr lang="ar-IQ" sz="1600" b="1" dirty="0"/>
              <a:t> الحركي </a:t>
            </a:r>
            <a:r>
              <a:rPr lang="ar-IQ" sz="1600" b="1" dirty="0" err="1"/>
              <a:t>لنحقيق</a:t>
            </a:r>
            <a:r>
              <a:rPr lang="ar-IQ" sz="1600" b="1" dirty="0"/>
              <a:t> الهدف في الذاكرة الطويلة الامد</a:t>
            </a:r>
            <a:r>
              <a:rPr lang="ar-IQ" sz="1600" dirty="0"/>
              <a:t> </a:t>
            </a:r>
            <a:r>
              <a:rPr lang="en-US" sz="1600" dirty="0"/>
              <a:t/>
            </a:r>
            <a:br>
              <a:rPr lang="en-US" sz="1600" dirty="0"/>
            </a:br>
            <a:r>
              <a:rPr lang="ar-IQ" sz="1600" dirty="0"/>
              <a:t>وتعرف البرامج الحركية : </a:t>
            </a:r>
            <a:r>
              <a:rPr lang="ar-IQ" sz="1600" b="1" dirty="0"/>
              <a:t>هي نظم السيطرة العصبية والتي تبدا من دخول الحافز الى خروجه اي استقبال المعلومات ثم صنع البرنامج الحركي من خلال صنع القرار</a:t>
            </a:r>
            <a:r>
              <a:rPr lang="ar-IQ" sz="1600" dirty="0"/>
              <a:t> .</a:t>
            </a:r>
            <a:r>
              <a:rPr lang="en-US" sz="1600" dirty="0"/>
              <a:t/>
            </a:r>
            <a:br>
              <a:rPr lang="en-US" sz="1600" dirty="0"/>
            </a:br>
            <a:r>
              <a:rPr lang="ar-IQ" sz="1600" dirty="0"/>
              <a:t>اما وجيه محجوب فيراه : </a:t>
            </a:r>
            <a:r>
              <a:rPr lang="ar-IQ" sz="1600" b="1" dirty="0"/>
              <a:t>هو نظام سيطرة عصبية يبدا من دخول الحافز وحتى خروجه اي استقبال المعلومات وتحديدها فالدماغ يفسر المعلومات ثم يصنع القرار ، ان برنامج الاستجابة يتوزع على جميع اجزاء الجسم الذي يحتوي على العضلات فيخرج من الدماغ برنامج حركي مطلوب وهو الاداء التفصيلي للصورة المقصودة </a:t>
            </a:r>
            <a:r>
              <a:rPr lang="ar-IQ" sz="1600" dirty="0"/>
              <a:t>.</a:t>
            </a:r>
            <a:r>
              <a:rPr lang="en-US" sz="1600" dirty="0"/>
              <a:t/>
            </a:r>
            <a:br>
              <a:rPr lang="en-US" sz="1600" dirty="0"/>
            </a:br>
            <a:r>
              <a:rPr lang="en-US" sz="1600" dirty="0"/>
              <a:t> </a:t>
            </a:r>
            <a:br>
              <a:rPr lang="en-US" sz="1600" dirty="0"/>
            </a:br>
            <a:r>
              <a:rPr lang="ar-IQ" sz="1600" b="1" u="sng" dirty="0"/>
              <a:t>نظريات البرامج الحركية :</a:t>
            </a:r>
            <a:r>
              <a:rPr lang="en-US" sz="1600" dirty="0"/>
              <a:t/>
            </a:r>
            <a:br>
              <a:rPr lang="en-US" sz="1600" dirty="0"/>
            </a:br>
            <a:r>
              <a:rPr lang="en-US" sz="1600" b="1" dirty="0"/>
              <a:t> </a:t>
            </a:r>
            <a:r>
              <a:rPr lang="en-US" sz="1600" dirty="0"/>
              <a:t/>
            </a:r>
            <a:br>
              <a:rPr lang="en-US" sz="1600" dirty="0"/>
            </a:br>
            <a:r>
              <a:rPr lang="ar-IQ" sz="1600" dirty="0"/>
              <a:t>النظرية المشابهة في بعض جوانبها لنظرية الحلقة المكتملة للتغذية الراجعة ، الا ان هذه النظرية تفترض ان </a:t>
            </a:r>
            <a:r>
              <a:rPr lang="ar-IQ" sz="1600" dirty="0" err="1"/>
              <a:t>التتبعات</a:t>
            </a:r>
            <a:r>
              <a:rPr lang="ar-IQ" sz="1600" dirty="0"/>
              <a:t> الرئيسية لسلوك الحركة تتوالى بمجرد ان تبدا الاستجابة للمثير ، ويعتقد حدوث تقدم في التتابع كلما كان هناك تخطيط لها في المخ ، ان هذه النظرية تتطلب القليل من التغذية الراجعة او قد لا </a:t>
            </a:r>
            <a:r>
              <a:rPr lang="ar-IQ" sz="1600" dirty="0" err="1"/>
              <a:t>تتطلبها</a:t>
            </a:r>
            <a:r>
              <a:rPr lang="ar-IQ" sz="1600" dirty="0"/>
              <a:t> على الاطلاق ، وقد اشارت العديد من البحوث ان النظرية الحلقية المكتملة للتغذية الراجعة اكثر </a:t>
            </a:r>
            <a:r>
              <a:rPr lang="ar-IQ" sz="1600" dirty="0" err="1"/>
              <a:t>تاثيرا</a:t>
            </a:r>
            <a:r>
              <a:rPr lang="ar-IQ" sz="1600" dirty="0"/>
              <a:t> من البرامج الحركية .</a:t>
            </a:r>
            <a:r>
              <a:rPr lang="en-US" sz="1600" dirty="0"/>
              <a:t/>
            </a:r>
            <a:br>
              <a:rPr lang="en-US" sz="1600" dirty="0"/>
            </a:br>
            <a:r>
              <a:rPr lang="en-US" sz="1600" dirty="0"/>
              <a:t> </a:t>
            </a:r>
            <a:br>
              <a:rPr lang="en-US" sz="1600" dirty="0"/>
            </a:br>
            <a:r>
              <a:rPr lang="ar-IQ" sz="1600" dirty="0"/>
              <a:t>نظرية البرامج الحركية للعالم ( </a:t>
            </a:r>
            <a:r>
              <a:rPr lang="ar-IQ" sz="1600" dirty="0" err="1"/>
              <a:t>شمدت</a:t>
            </a:r>
            <a:r>
              <a:rPr lang="ar-IQ" sz="1600" dirty="0"/>
              <a:t> 1982 ) فتعد من النظريات الحديثة في التعلم الحركي حيث تعتمد على شكلين من الذاكرة :</a:t>
            </a:r>
            <a:r>
              <a:rPr lang="en-US" sz="1600" dirty="0"/>
              <a:t/>
            </a:r>
            <a:br>
              <a:rPr lang="en-US" sz="1600" dirty="0"/>
            </a:br>
            <a:r>
              <a:rPr lang="ar-IQ" sz="1600" b="1" dirty="0"/>
              <a:t>ذاكرة الاسترجاع</a:t>
            </a:r>
            <a:r>
              <a:rPr lang="ar-IQ" sz="1600" dirty="0"/>
              <a:t> : وهذه مسؤولة عن تهيئة الحركة .</a:t>
            </a:r>
            <a:r>
              <a:rPr lang="en-US" sz="1600" dirty="0"/>
              <a:t/>
            </a:r>
            <a:br>
              <a:rPr lang="en-US" sz="1600" dirty="0"/>
            </a:br>
            <a:r>
              <a:rPr lang="ar-IQ" sz="1600" b="1" dirty="0"/>
              <a:t>ذاكرة التمييز والتعرف</a:t>
            </a:r>
            <a:r>
              <a:rPr lang="ar-IQ" sz="1600" dirty="0"/>
              <a:t> : وهذه مسؤولة عن تقييم الاستجابة .</a:t>
            </a:r>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pPr lvl="0"/>
            <a:r>
              <a:rPr lang="ar-IQ" sz="1800" dirty="0"/>
              <a:t>بعد استلام المثير لحركة سريعة مثلا يعمل مبدا ذاكرة الاسترجاع ( وهي المسؤولة عن تهيئة الحركة ) وتوليد برنامج حركي مسبق وبدون الاعتماد الكامل على اي تصحيح خارجي ، هذا من جانب اما من الجانب الاخر فان ذاكرة التصرف والتمييز ( وهي المسؤولة عن تقييم الاستجابة ) والتي </a:t>
            </a:r>
            <a:r>
              <a:rPr lang="ar-IQ" sz="1800" dirty="0" err="1"/>
              <a:t>تاتي</a:t>
            </a:r>
            <a:r>
              <a:rPr lang="ar-IQ" sz="1800" dirty="0"/>
              <a:t> بعد ذاكرة الاسترجاع والتي تعتمد على مخزون الذاكرة الناتج من التدريب السابق والممارسة ( التكرار ) لنفس الحركة والحركات المشابهة لها وما تركته من صور خزين ، اما ذاكرة التصرف هي قابلية حسية لتقييم الاستجابة لهذا المثير بعد الانتهاء من الحركة ، حيث لا يمكن التصحيح اثناء الاداء الا بعد الانتهاء منه ، لذلك سميت هذه النظرية ب( الدائرة المفتوحة ) وذلك بسبب كون التغذية الراجعة المصاحبة غير </a:t>
            </a:r>
            <a:r>
              <a:rPr lang="ar-IQ" sz="1800" dirty="0" err="1"/>
              <a:t>غير</a:t>
            </a:r>
            <a:r>
              <a:rPr lang="ar-IQ" sz="1800" dirty="0"/>
              <a:t> ممكنة الا بعد الانتهاء من الحركة وعلى شكل تغذية راجعة خارجية .</a:t>
            </a:r>
            <a:r>
              <a:rPr lang="en-US" sz="1800" dirty="0"/>
              <a:t/>
            </a:r>
            <a:br>
              <a:rPr lang="en-US" sz="1800" dirty="0"/>
            </a:br>
            <a:r>
              <a:rPr lang="en-US" sz="1800" dirty="0"/>
              <a:t> </a:t>
            </a:r>
            <a:br>
              <a:rPr lang="en-US" sz="1800" dirty="0"/>
            </a:br>
            <a:r>
              <a:rPr lang="ar-IQ" sz="1800" dirty="0"/>
              <a:t>      وان الافراد ومن خلال التدريب يتولد لديهم برامج حول سلوكهم وتخزين هذه البرامج في الذاكرة ، مما يساعد على ادراك الفعاليات المطلوبة بعد حصول المثير لها وعلى شكل عمليات عضلية .</a:t>
            </a:r>
            <a:r>
              <a:rPr lang="en-US" sz="1800" dirty="0"/>
              <a:t/>
            </a:r>
            <a:br>
              <a:rPr lang="en-US" sz="1800" dirty="0"/>
            </a:br>
            <a:r>
              <a:rPr lang="ar-IQ" sz="1800" dirty="0"/>
              <a:t> </a:t>
            </a:r>
            <a:r>
              <a:rPr lang="en-US" sz="1800" dirty="0"/>
              <a:t/>
            </a:r>
            <a:br>
              <a:rPr lang="en-US" sz="1800" dirty="0"/>
            </a:br>
            <a:r>
              <a:rPr lang="ar-IQ" sz="1800" b="1" dirty="0"/>
              <a:t>اثبات وجود وحقيقة البرنامج الحركي :</a:t>
            </a:r>
            <a:r>
              <a:rPr lang="en-US" sz="1800" dirty="0"/>
              <a:t/>
            </a:r>
            <a:br>
              <a:rPr lang="en-US" sz="1800" dirty="0"/>
            </a:br>
            <a:r>
              <a:rPr lang="ar-IQ" sz="1800" dirty="0"/>
              <a:t>	اننا نناقش هذه الفكرة ونؤكد استمرار الحركة بعد قطع الممرات الحسية ولكن سوف تكون المعلومات للدائرة منقطعة وسيولد ذلك التشويش بالحركة ومع مرور الزمن سنفقد المهارة المطلوبة </a:t>
            </a:r>
            <a:r>
              <a:rPr lang="ar-IQ" sz="1800" dirty="0" err="1"/>
              <a:t>لانه</a:t>
            </a:r>
            <a:r>
              <a:rPr lang="ar-IQ" sz="1800" dirty="0"/>
              <a:t> لا توجد تغذية راجعة مهما كانت الية المهارات .</a:t>
            </a:r>
            <a:r>
              <a:rPr lang="en-US" sz="1800" dirty="0"/>
              <a:t/>
            </a:r>
            <a:br>
              <a:rPr lang="en-US" sz="1800" dirty="0"/>
            </a:br>
            <a:r>
              <a:rPr lang="ar-IQ" sz="1800" dirty="0"/>
              <a:t>	ان الاخطاء التي يقع بها الانسان عند اداءه للمهارة الالية سوف يقوم بتصحيحها ولكن عندما تقطع الممرات الحسية سوف لا يكون هناك تصحيح (تغذية راجعة ) وبهذا نقول ان البرنامج الحركي مطبوع في الدماغ بصورة واضحة ولكن هذا البرنامج لا يمكن ان يؤدى اذا ما كانت هناك مقارنات بين </a:t>
            </a:r>
            <a:r>
              <a:rPr lang="ar-IQ" sz="1800" dirty="0" err="1"/>
              <a:t>الاونة</a:t>
            </a:r>
            <a:r>
              <a:rPr lang="ar-IQ" sz="1800" dirty="0"/>
              <a:t> والاخرى .</a:t>
            </a:r>
            <a:r>
              <a:rPr lang="en-US" sz="1800" dirty="0"/>
              <a:t/>
            </a:r>
            <a:br>
              <a:rPr lang="en-US" sz="1800" dirty="0"/>
            </a:br>
            <a:r>
              <a:rPr lang="ar-IQ" sz="1800" b="1" dirty="0"/>
              <a:t>البرنامج الحركي ومجموعة الحركات المركبة ؟</a:t>
            </a:r>
            <a:r>
              <a:rPr lang="en-US" sz="1800" dirty="0"/>
              <a:t/>
            </a:r>
            <a:br>
              <a:rPr lang="en-US" sz="1800" dirty="0"/>
            </a:br>
            <a:r>
              <a:rPr lang="ar-IQ" sz="1800" dirty="0"/>
              <a:t>    يبدو ان هناك صعوبة في قبول البرنامج الحركي الذي يستهدف التخطيط </a:t>
            </a:r>
            <a:r>
              <a:rPr lang="ar-IQ" sz="1800" dirty="0" err="1"/>
              <a:t>لاداء</a:t>
            </a:r>
            <a:r>
              <a:rPr lang="ar-IQ" sz="1800" dirty="0"/>
              <a:t> الحركات المركبة ، وبالتحليل لمراحل التعلم نجد ان الفرد يمر بعدة مراحل اثناء تعلمه المهارات الحركية المختلفة حتى يصل في مرحلة متقدمة الى نقطة يصبح فيها الاداء تلقائيا ، وبما ان الاداء الالي هي اقصى مرحلة متقدمة للتعلم اذن هذه المرحلة ( الالية ) وبما يتصف بها تؤكد مرة اخرى على وجود البرنامج الحركي .</a:t>
            </a:r>
            <a:endParaRPr lang="en-US" sz="18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pPr lvl="0"/>
            <a:r>
              <a:rPr lang="ar-IQ" sz="1600" b="1" dirty="0"/>
              <a:t>البرنامج الحركي والتحكم بالمهارات الحركية والالية :</a:t>
            </a:r>
            <a:r>
              <a:rPr lang="en-US" sz="1600" dirty="0"/>
              <a:t/>
            </a:r>
            <a:br>
              <a:rPr lang="en-US" sz="1600" dirty="0"/>
            </a:br>
            <a:r>
              <a:rPr lang="ar-IQ" sz="1600" dirty="0"/>
              <a:t>     ان الفرد المتعلم يمتلك القدرة على اداء الكثير من المهارات الحركية التي لا تتطلب الاعتماد على عائد المعلومات او التغذية الراجعة الحسية اثناء الاداء ، دون ان يلجأ الى الانتباه والتركيز الشديدين اثناء الاداء ، وقد يعير هذا الشخص انتباهه لمرحلة البداية لكنه لا يفكر ببقية الخطوات او الحركات القادمة بل يؤدي هذه الحركات تلقائيا ونفس الشيء في المهارات الرياضية .</a:t>
            </a:r>
            <a:r>
              <a:rPr lang="en-US" sz="1600" dirty="0"/>
              <a:t/>
            </a:r>
            <a:br>
              <a:rPr lang="en-US" sz="1600" dirty="0"/>
            </a:br>
            <a:r>
              <a:rPr lang="ar-IQ" sz="1600" dirty="0"/>
              <a:t>    ومن هذا يمكن لنا تحليل هذه الظاهرة بان الفرد قد وصل الى درجة الاتقان في الاداء جعلته لا يحتاج الى التركيز على </a:t>
            </a:r>
            <a:r>
              <a:rPr lang="ar-IQ" sz="1600" dirty="0" err="1"/>
              <a:t>المباديء</a:t>
            </a:r>
            <a:r>
              <a:rPr lang="ar-IQ" sz="1600" dirty="0"/>
              <a:t> الاولية </a:t>
            </a:r>
            <a:r>
              <a:rPr lang="ar-IQ" sz="1600" dirty="0" err="1"/>
              <a:t>لاداء</a:t>
            </a:r>
            <a:r>
              <a:rPr lang="ar-IQ" sz="1600" dirty="0"/>
              <a:t> هذه المهارة .</a:t>
            </a:r>
            <a:r>
              <a:rPr lang="en-US" sz="1600" dirty="0"/>
              <a:t/>
            </a:r>
            <a:br>
              <a:rPr lang="en-US" sz="1600" dirty="0"/>
            </a:br>
            <a:r>
              <a:rPr lang="ar-IQ" sz="1600" b="1" dirty="0"/>
              <a:t>العوامل المؤثرة في البرامج الحركية :</a:t>
            </a:r>
            <a:r>
              <a:rPr lang="en-US" sz="1600" dirty="0"/>
              <a:t/>
            </a:r>
            <a:br>
              <a:rPr lang="en-US" sz="1600" dirty="0"/>
            </a:br>
            <a:r>
              <a:rPr lang="en-US" sz="1600" b="1" dirty="0"/>
              <a:t> </a:t>
            </a:r>
            <a:r>
              <a:rPr lang="en-US" sz="1600" dirty="0"/>
              <a:t/>
            </a:r>
            <a:br>
              <a:rPr lang="en-US" sz="1600" dirty="0"/>
            </a:br>
            <a:r>
              <a:rPr lang="ar-IQ" sz="1600" dirty="0"/>
              <a:t>استقبال واستيعاب المعلومات : حيث تعتمد عملية استقبال المعلومات على الحواس بشكل رئيسي ( النظر والسمع ) لذلك فان صحتها تؤثر في عملية الاستقبال وكذلك بالنسبة لحاسة اللمس ، ان هذه الحواس مهمة جدا لعملية الادراك وهي عملية عقلية عليا تشتمل على عمليات عدة وتعتمد على الانتباه والتركيز لتعزيز وتفسير هذه المعلومات وتوضيحها لاختيار البرنامج الحركي المناسب .</a:t>
            </a:r>
            <a:r>
              <a:rPr lang="en-US" sz="1600" dirty="0"/>
              <a:t/>
            </a:r>
            <a:br>
              <a:rPr lang="en-US" sz="1600" dirty="0"/>
            </a:br>
            <a:r>
              <a:rPr lang="en-US" sz="1600" dirty="0"/>
              <a:t> </a:t>
            </a:r>
            <a:br>
              <a:rPr lang="en-US" sz="1600" dirty="0"/>
            </a:br>
            <a:r>
              <a:rPr lang="ar-IQ" sz="1600" dirty="0"/>
              <a:t>تراكم الخبرة والمعلومات عن طريق الاداء المتكرر للحركات المتعلمة او الحركات الاخرى وخاصة الحركات القريبة في شكلها الى الجديدة المتعلمة لذا فان الخبرة السابقة تسهم في استرجاع الصورة الحركية المناسبة للاستجابة وهي التي </a:t>
            </a:r>
            <a:r>
              <a:rPr lang="ar-IQ" sz="1600" dirty="0" err="1"/>
              <a:t>تاتي</a:t>
            </a:r>
            <a:r>
              <a:rPr lang="ar-IQ" sz="1600" dirty="0"/>
              <a:t> في الذاكرة الطويلة الامد نتيجة التكرار المستمر .</a:t>
            </a:r>
            <a:r>
              <a:rPr lang="en-US" sz="1600" dirty="0"/>
              <a:t/>
            </a:r>
            <a:br>
              <a:rPr lang="en-US" sz="1600" dirty="0"/>
            </a:br>
            <a:r>
              <a:rPr lang="en-US" sz="1600" dirty="0"/>
              <a:t> </a:t>
            </a:r>
            <a:br>
              <a:rPr lang="en-US" sz="1600" dirty="0"/>
            </a:br>
            <a:r>
              <a:rPr lang="ar-IQ" sz="1600" dirty="0"/>
              <a:t>الذاكرة الحركية : وهي الاساس في التغذية الراجعة </a:t>
            </a:r>
            <a:r>
              <a:rPr lang="ar-IQ" sz="1600" dirty="0" err="1"/>
              <a:t>لانها</a:t>
            </a:r>
            <a:r>
              <a:rPr lang="ar-IQ" sz="1600" dirty="0"/>
              <a:t> تخزن المعلومات التي يتم استدعائها عند وضع البرنامج الحركي لذا فان الرياضي الجيد هو الذي لديه القدرة على خزن المعلومات وهي اما ان تكون في الذاكرة القصيرة او الطويلة الامد وكلما تحولت المعلومات الى الذاكرة طويلة الامد كلما كان استدعائها سهلا .</a:t>
            </a:r>
            <a:r>
              <a:rPr lang="en-US" sz="1600" dirty="0"/>
              <a:t/>
            </a:r>
            <a:br>
              <a:rPr lang="en-US" sz="1600" dirty="0"/>
            </a:br>
            <a:r>
              <a:rPr lang="en-US" sz="1600" dirty="0"/>
              <a:t> </a:t>
            </a:r>
            <a:br>
              <a:rPr lang="en-US" sz="1600" dirty="0"/>
            </a:br>
            <a:r>
              <a:rPr lang="ar-IQ" sz="1600" dirty="0"/>
              <a:t>++++++++++++++++++++</a:t>
            </a:r>
            <a:r>
              <a:rPr lang="en-US" sz="1600" dirty="0"/>
              <a:t/>
            </a:r>
            <a:br>
              <a:rPr lang="en-US" sz="1600" dirty="0"/>
            </a:br>
            <a:r>
              <a:rPr lang="ar-IQ" sz="1600" dirty="0"/>
              <a:t>س/ ما السبب في كون المعلومات التي يتم خزنها في الذاكرة الطويلة الامد سهلة الاستدعاء وهي اسهل من عملية استدعاء المعلومات من الذاكرة القصيرة الامد ؟</a:t>
            </a:r>
            <a:r>
              <a:rPr lang="en-US" sz="1600" dirty="0"/>
              <a:t/>
            </a:r>
            <a:br>
              <a:rPr lang="en-US" sz="1600" dirty="0"/>
            </a:br>
            <a:r>
              <a:rPr lang="ar-IQ" sz="1600" dirty="0"/>
              <a:t>ج/ ان عملية التكرار المستمر للحركات ووصول الفرد الى المرحلة الالية في الحركة تجعل الفرد يخزن هذه المعلومات في الذاكرة الطويلة الامد وهي التي تعطي للفرد خبرة سابقة تسهل عملية التعلم للحركات الجديدة المشابهة او القريبة منها </a:t>
            </a:r>
            <a:endParaRPr lang="en-US" sz="1600" dirty="0"/>
          </a:p>
        </p:txBody>
      </p:sp>
    </p:spTree>
    <p:extLst>
      <p:ext uri="{BB962C8B-B14F-4D97-AF65-F5344CB8AC3E}">
        <p14:creationId xmlns:p14="http://schemas.microsoft.com/office/powerpoint/2010/main" val="30489719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146</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وزارة التعليم العالي والبحث العلمي  جامعة البصرة  كلية التربية البدنية وعلوم الرياضة  الدراسات العليا / الدكتوراه   البرامج الحركية وأثرها في عملية التعلم الحركي     الأستاذ الدكتور  محمد عنيسي الكعبي                       2018</vt:lpstr>
      <vt:lpstr> البرامج الحركية  ما هي البرامج الحركية ؟ وهي انظمة تشابه تقريبا نظام الكومبيوتر والذي يجب ان يكون فيه الخزين من المعلومات التي تستخرج بالكيفية المطلوبة ، فالجهاز العصبي يرسل استثارة او حافز  الى انجاز المهارة المطلوبة وبالتالي تحقيق هدف الحركة .         وقد ذكر محمد عثمان نقلا عن ( ستيفان كيل ) بان البرنامج الحركي عبارة عن تجميع الاوامر في العضلات قبل بداية اداء سلسلة من الحركات ،  بحيث يتمكن الفرد من اداء هذه الحركات متتابعة وبدون الحاجة الى عائد المعلومات او التغذية الراجعة الطرفية ،   وقد ذكر   ( ستيفا كيل ) ايضا : بان البرنامج الحركي هو نظام متكامل يعمل للتحكم في سير الحركات .   فالبرنامج هو الرسم التفصيلي للاداء الحركي لنحقيق الهدف في الذاكرة الطويلة الامد  وتعرف البرامج الحركية : هي نظم السيطرة العصبية والتي تبدا من دخول الحافز الى خروجه اي استقبال المعلومات ثم صنع البرنامج الحركي من خلال صنع القرار . اما وجيه محجوب فيراه : هو نظام سيطرة عصبية يبدا من دخول الحافز وحتى خروجه اي استقبال المعلومات وتحديدها فالدماغ يفسر المعلومات ثم يصنع القرار ، ان برنامج الاستجابة يتوزع على جميع اجزاء الجسم الذي يحتوي على العضلات فيخرج من الدماغ برنامج حركي مطلوب وهو الاداء التفصيلي للصورة المقصودة .   نظريات البرامج الحركية :   النظرية المشابهة في بعض جوانبها لنظرية الحلقة المكتملة للتغذية الراجعة ، الا ان هذه النظرية تفترض ان التتبعات الرئيسية لسلوك الحركة تتوالى بمجرد ان تبدا الاستجابة للمثير ، ويعتقد حدوث تقدم في التتابع كلما كان هناك تخطيط لها في المخ ، ان هذه النظرية تتطلب القليل من التغذية الراجعة او قد لا تتطلبها على الاطلاق ، وقد اشارت العديد من البحوث ان النظرية الحلقية المكتملة للتغذية الراجعة اكثر تاثيرا من البرامج الحركية .   نظرية البرامج الحركية للعالم ( شمدت 1982 ) فتعد من النظريات الحديثة في التعلم الحركي حيث تعتمد على شكلين من الذاكرة : ذاكرة الاسترجاع : وهذه مسؤولة عن تهيئة الحركة . ذاكرة التمييز والتعرف : وهذه مسؤولة عن تقييم الاستجابة .</vt:lpstr>
      <vt:lpstr>بعد استلام المثير لحركة سريعة مثلا يعمل مبدا ذاكرة الاسترجاع ( وهي المسؤولة عن تهيئة الحركة ) وتوليد برنامج حركي مسبق وبدون الاعتماد الكامل على اي تصحيح خارجي ، هذا من جانب اما من الجانب الاخر فان ذاكرة التصرف والتمييز ( وهي المسؤولة عن تقييم الاستجابة ) والتي تاتي بعد ذاكرة الاسترجاع والتي تعتمد على مخزون الذاكرة الناتج من التدريب السابق والممارسة ( التكرار ) لنفس الحركة والحركات المشابهة لها وما تركته من صور خزين ، اما ذاكرة التصرف هي قابلية حسية لتقييم الاستجابة لهذا المثير بعد الانتهاء من الحركة ، حيث لا يمكن التصحيح اثناء الاداء الا بعد الانتهاء منه ، لذلك سميت هذه النظرية ب( الدائرة المفتوحة ) وذلك بسبب كون التغذية الراجعة المصاحبة غير غير ممكنة الا بعد الانتهاء من الحركة وعلى شكل تغذية راجعة خارجية .         وان الافراد ومن خلال التدريب يتولد لديهم برامج حول سلوكهم وتخزين هذه البرامج في الذاكرة ، مما يساعد على ادراك الفعاليات المطلوبة بعد حصول المثير لها وعلى شكل عمليات عضلية .   اثبات وجود وحقيقة البرنامج الحركي :  اننا نناقش هذه الفكرة ونؤكد استمرار الحركة بعد قطع الممرات الحسية ولكن سوف تكون المعلومات للدائرة منقطعة وسيولد ذلك التشويش بالحركة ومع مرور الزمن سنفقد المهارة المطلوبة لانه لا توجد تغذية راجعة مهما كانت الية المهارات .  ان الاخطاء التي يقع بها الانسان عند اداءه للمهارة الالية سوف يقوم بتصحيحها ولكن عندما تقطع الممرات الحسية سوف لا يكون هناك تصحيح (تغذية راجعة ) وبهذا نقول ان البرنامج الحركي مطبوع في الدماغ بصورة واضحة ولكن هذا البرنامج لا يمكن ان يؤدى اذا ما كانت هناك مقارنات بين الاونة والاخرى . البرنامج الحركي ومجموعة الحركات المركبة ؟     يبدو ان هناك صعوبة في قبول البرنامج الحركي الذي يستهدف التخطيط لاداء الحركات المركبة ، وبالتحليل لمراحل التعلم نجد ان الفرد يمر بعدة مراحل اثناء تعلمه المهارات الحركية المختلفة حتى يصل في مرحلة متقدمة الى نقطة يصبح فيها الاداء تلقائيا ، وبما ان الاداء الالي هي اقصى مرحلة متقدمة للتعلم اذن هذه المرحلة ( الالية ) وبما يتصف بها تؤكد مرة اخرى على وجود البرنامج الحركي .</vt:lpstr>
      <vt:lpstr>البرنامج الحركي والتحكم بالمهارات الحركية والالية :      ان الفرد المتعلم يمتلك القدرة على اداء الكثير من المهارات الحركية التي لا تتطلب الاعتماد على عائد المعلومات او التغذية الراجعة الحسية اثناء الاداء ، دون ان يلجأ الى الانتباه والتركيز الشديدين اثناء الاداء ، وقد يعير هذا الشخص انتباهه لمرحلة البداية لكنه لا يفكر ببقية الخطوات او الحركات القادمة بل يؤدي هذه الحركات تلقائيا ونفس الشيء في المهارات الرياضية .     ومن هذا يمكن لنا تحليل هذه الظاهرة بان الفرد قد وصل الى درجة الاتقان في الاداء جعلته لا يحتاج الى التركيز على المباديء الاولية لاداء هذه المهارة . العوامل المؤثرة في البرامج الحركية :   استقبال واستيعاب المعلومات : حيث تعتمد عملية استقبال المعلومات على الحواس بشكل رئيسي ( النظر والسمع ) لذلك فان صحتها تؤثر في عملية الاستقبال وكذلك بالنسبة لحاسة اللمس ، ان هذه الحواس مهمة جدا لعملية الادراك وهي عملية عقلية عليا تشتمل على عمليات عدة وتعتمد على الانتباه والتركيز لتعزيز وتفسير هذه المعلومات وتوضيحها لاختيار البرنامج الحركي المناسب .   تراكم الخبرة والمعلومات عن طريق الاداء المتكرر للحركات المتعلمة او الحركات الاخرى وخاصة الحركات القريبة في شكلها الى الجديدة المتعلمة لذا فان الخبرة السابقة تسهم في استرجاع الصورة الحركية المناسبة للاستجابة وهي التي تاتي في الذاكرة الطويلة الامد نتيجة التكرار المستمر .   الذاكرة الحركية : وهي الاساس في التغذية الراجعة لانها تخزن المعلومات التي يتم استدعائها عند وضع البرنامج الحركي لذا فان الرياضي الجيد هو الذي لديه القدرة على خزن المعلومات وهي اما ان تكون في الذاكرة القصيرة او الطويلة الامد وكلما تحولت المعلومات الى الذاكرة طويلة الامد كلما كان استدعائها سهلا .   ++++++++++++++++++++ س/ ما السبب في كون المعلومات التي يتم خزنها في الذاكرة الطويلة الامد سهلة الاستدعاء وهي اسهل من عملية استدعاء المعلومات من الذاكرة القصيرة الامد ؟ ج/ ان عملية التكرار المستمر للحركات ووصول الفرد الى المرحلة الالية في الحركة تجعل الفرد يخزن هذه المعلومات في الذاكرة الطويلة الامد وهي التي تعطي للفرد خبرة سابقة تسهل عملية التعلم للحركات الجديدة المشابهة او القريبة منها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9</cp:revision>
  <dcterms:created xsi:type="dcterms:W3CDTF">2018-12-16T06:30:34Z</dcterms:created>
  <dcterms:modified xsi:type="dcterms:W3CDTF">2018-12-16T07:17:59Z</dcterms:modified>
</cp:coreProperties>
</file>